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
      <p:font typeface="Average"/>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Average-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b13552e9cc_3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b13552e9cc_3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b13552e9cc_3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b13552e9cc_3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b13552e9cc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b13552e9cc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b13552e9cc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b13552e9cc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b13552e9cc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b13552e9cc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b13552e9c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b13552e9c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b13552e9cc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b13552e9cc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b13552e9cc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b13552e9cc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jp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1.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3430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Presentasi Prototipe</a:t>
            </a:r>
            <a:endParaRPr/>
          </a:p>
        </p:txBody>
      </p:sp>
      <p:sp>
        <p:nvSpPr>
          <p:cNvPr id="229" name="Google Shape;229;p17"/>
          <p:cNvSpPr txBox="1"/>
          <p:nvPr>
            <p:ph idx="1" type="subTitle"/>
          </p:nvPr>
        </p:nvSpPr>
        <p:spPr>
          <a:xfrm>
            <a:off x="4870150" y="1921925"/>
            <a:ext cx="3470700" cy="3067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a:t>Kelompok 1 IoT   </a:t>
            </a:r>
            <a:endParaRPr/>
          </a:p>
          <a:p>
            <a:pPr indent="0" lvl="0" marL="0" rtl="0" algn="l">
              <a:lnSpc>
                <a:spcPct val="115000"/>
              </a:lnSpc>
              <a:spcBef>
                <a:spcPts val="1600"/>
              </a:spcBef>
              <a:spcAft>
                <a:spcPts val="0"/>
              </a:spcAft>
              <a:buNone/>
            </a:pPr>
            <a:r>
              <a:rPr lang="id"/>
              <a:t>&lt;SOFTWARE&gt;</a:t>
            </a:r>
            <a:endParaRPr/>
          </a:p>
          <a:p>
            <a:pPr indent="-311150" lvl="0" marL="457200" rtl="0" algn="l">
              <a:lnSpc>
                <a:spcPct val="115000"/>
              </a:lnSpc>
              <a:spcBef>
                <a:spcPts val="1600"/>
              </a:spcBef>
              <a:spcAft>
                <a:spcPts val="0"/>
              </a:spcAft>
              <a:buSzPts val="1300"/>
              <a:buAutoNum type="arabicPeriod"/>
            </a:pPr>
            <a:r>
              <a:rPr lang="id"/>
              <a:t>Rizqy Ilmi Naufal 1101183410</a:t>
            </a:r>
            <a:endParaRPr/>
          </a:p>
          <a:p>
            <a:pPr indent="-311150" lvl="0" marL="457200" rtl="0" algn="l">
              <a:lnSpc>
                <a:spcPct val="115000"/>
              </a:lnSpc>
              <a:spcBef>
                <a:spcPts val="0"/>
              </a:spcBef>
              <a:spcAft>
                <a:spcPts val="0"/>
              </a:spcAft>
              <a:buSzPts val="1300"/>
              <a:buAutoNum type="arabicPeriod"/>
            </a:pPr>
            <a:r>
              <a:rPr lang="id"/>
              <a:t>Afifah Nur Ariani 1101183415</a:t>
            </a:r>
            <a:endParaRPr/>
          </a:p>
          <a:p>
            <a:pPr indent="-311150" lvl="0" marL="457200" rtl="0" algn="l">
              <a:lnSpc>
                <a:spcPct val="115000"/>
              </a:lnSpc>
              <a:spcBef>
                <a:spcPts val="0"/>
              </a:spcBef>
              <a:spcAft>
                <a:spcPts val="0"/>
              </a:spcAft>
              <a:buSzPts val="1300"/>
              <a:buAutoNum type="arabicPeriod"/>
            </a:pPr>
            <a:r>
              <a:rPr lang="id"/>
              <a:t>Luthfi Nur'adli 1101184296</a:t>
            </a:r>
            <a:endParaRPr/>
          </a:p>
          <a:p>
            <a:pPr indent="-311150" lvl="0" marL="457200" rtl="0" algn="l">
              <a:lnSpc>
                <a:spcPct val="115000"/>
              </a:lnSpc>
              <a:spcBef>
                <a:spcPts val="0"/>
              </a:spcBef>
              <a:spcAft>
                <a:spcPts val="0"/>
              </a:spcAft>
              <a:buSzPts val="1300"/>
              <a:buAutoNum type="arabicPeriod"/>
            </a:pPr>
            <a:r>
              <a:rPr lang="id"/>
              <a:t>M Gibran Ramadhan 1101180291</a:t>
            </a:r>
            <a:endParaRPr/>
          </a:p>
          <a:p>
            <a:pPr indent="0" lvl="0" marL="457200" rtl="0" algn="l">
              <a:lnSpc>
                <a:spcPct val="115000"/>
              </a:lnSpc>
              <a:spcBef>
                <a:spcPts val="1600"/>
              </a:spcBef>
              <a:spcAft>
                <a:spcPts val="0"/>
              </a:spcAft>
              <a:buNone/>
            </a:pPr>
            <a:r>
              <a:t/>
            </a:r>
            <a:endParaRPr/>
          </a:p>
          <a:p>
            <a:pPr indent="0" lvl="0" marL="0" rtl="0" algn="l">
              <a:lnSpc>
                <a:spcPct val="115000"/>
              </a:lnSpc>
              <a:spcBef>
                <a:spcPts val="160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6"/>
          <p:cNvSpPr txBox="1"/>
          <p:nvPr>
            <p:ph idx="2" type="title"/>
          </p:nvPr>
        </p:nvSpPr>
        <p:spPr>
          <a:xfrm>
            <a:off x="1297500" y="-1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321" name="Google Shape;321;p26"/>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a:t>Tampilan Device</a:t>
            </a:r>
            <a:endParaRPr/>
          </a:p>
          <a:p>
            <a:pPr indent="0" lvl="0" marL="0" rtl="0" algn="l">
              <a:lnSpc>
                <a:spcPct val="115000"/>
              </a:lnSpc>
              <a:spcBef>
                <a:spcPts val="1600"/>
              </a:spcBef>
              <a:spcAft>
                <a:spcPts val="1600"/>
              </a:spcAft>
              <a:buNone/>
            </a:pPr>
            <a:r>
              <a:rPr lang="id"/>
              <a:t>Jendela</a:t>
            </a:r>
            <a:endParaRPr/>
          </a:p>
        </p:txBody>
      </p:sp>
      <p:grpSp>
        <p:nvGrpSpPr>
          <p:cNvPr id="322" name="Google Shape;322;p26"/>
          <p:cNvGrpSpPr/>
          <p:nvPr/>
        </p:nvGrpSpPr>
        <p:grpSpPr>
          <a:xfrm>
            <a:off x="3735320" y="1050307"/>
            <a:ext cx="1662185" cy="3304690"/>
            <a:chOff x="3983627" y="1676395"/>
            <a:chExt cx="1449538" cy="2881914"/>
          </a:xfrm>
        </p:grpSpPr>
        <p:sp>
          <p:nvSpPr>
            <p:cNvPr id="323" name="Google Shape;323;p26"/>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6" name="Google Shape;326;p26"/>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327" name="Google Shape;327;p26"/>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8" name="Google Shape;328;p26"/>
          <p:cNvPicPr preferRelativeResize="0"/>
          <p:nvPr/>
        </p:nvPicPr>
        <p:blipFill>
          <a:blip r:embed="rId4">
            <a:alphaModFix/>
          </a:blip>
          <a:stretch>
            <a:fillRect/>
          </a:stretch>
        </p:blipFill>
        <p:spPr>
          <a:xfrm>
            <a:off x="3432013" y="417775"/>
            <a:ext cx="2266125" cy="45697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7"/>
          <p:cNvSpPr txBox="1"/>
          <p:nvPr>
            <p:ph idx="2" type="title"/>
          </p:nvPr>
        </p:nvSpPr>
        <p:spPr>
          <a:xfrm>
            <a:off x="1297500" y="-1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334" name="Google Shape;334;p27"/>
          <p:cNvSpPr txBox="1"/>
          <p:nvPr>
            <p:ph type="title"/>
          </p:nvPr>
        </p:nvSpPr>
        <p:spPr>
          <a:xfrm>
            <a:off x="434700" y="1924850"/>
            <a:ext cx="25143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Tampilan Device Kipas</a:t>
            </a:r>
            <a:endParaRPr/>
          </a:p>
        </p:txBody>
      </p:sp>
      <p:grpSp>
        <p:nvGrpSpPr>
          <p:cNvPr id="335" name="Google Shape;335;p27"/>
          <p:cNvGrpSpPr/>
          <p:nvPr/>
        </p:nvGrpSpPr>
        <p:grpSpPr>
          <a:xfrm>
            <a:off x="3735320" y="1050307"/>
            <a:ext cx="1662185" cy="3304690"/>
            <a:chOff x="3983627" y="1676395"/>
            <a:chExt cx="1449538" cy="2881914"/>
          </a:xfrm>
        </p:grpSpPr>
        <p:sp>
          <p:nvSpPr>
            <p:cNvPr id="336" name="Google Shape;336;p27"/>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9" name="Google Shape;339;p27"/>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340" name="Google Shape;340;p27"/>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1" name="Google Shape;341;p27"/>
          <p:cNvPicPr preferRelativeResize="0"/>
          <p:nvPr/>
        </p:nvPicPr>
        <p:blipFill>
          <a:blip r:embed="rId4">
            <a:alphaModFix/>
          </a:blip>
          <a:stretch>
            <a:fillRect/>
          </a:stretch>
        </p:blipFill>
        <p:spPr>
          <a:xfrm>
            <a:off x="3438925" y="439194"/>
            <a:ext cx="2266138" cy="452690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28"/>
          <p:cNvSpPr txBox="1"/>
          <p:nvPr>
            <p:ph idx="2" type="title"/>
          </p:nvPr>
        </p:nvSpPr>
        <p:spPr>
          <a:xfrm>
            <a:off x="1311475" y="15201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347" name="Google Shape;347;p28"/>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a:t>Tampilan Device </a:t>
            </a:r>
            <a:endParaRPr/>
          </a:p>
          <a:p>
            <a:pPr indent="0" lvl="0" marL="0" rtl="0" algn="l">
              <a:lnSpc>
                <a:spcPct val="115000"/>
              </a:lnSpc>
              <a:spcBef>
                <a:spcPts val="1600"/>
              </a:spcBef>
              <a:spcAft>
                <a:spcPts val="1600"/>
              </a:spcAft>
              <a:buNone/>
            </a:pPr>
            <a:r>
              <a:rPr lang="id"/>
              <a:t>Air Conditioner (AC)</a:t>
            </a:r>
            <a:endParaRPr/>
          </a:p>
        </p:txBody>
      </p:sp>
      <p:grpSp>
        <p:nvGrpSpPr>
          <p:cNvPr id="348" name="Google Shape;348;p28"/>
          <p:cNvGrpSpPr/>
          <p:nvPr/>
        </p:nvGrpSpPr>
        <p:grpSpPr>
          <a:xfrm>
            <a:off x="3735320" y="1050307"/>
            <a:ext cx="1662185" cy="3304690"/>
            <a:chOff x="3983627" y="1676395"/>
            <a:chExt cx="1449538" cy="2881914"/>
          </a:xfrm>
        </p:grpSpPr>
        <p:sp>
          <p:nvSpPr>
            <p:cNvPr id="349" name="Google Shape;349;p28"/>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2" name="Google Shape;352;p28"/>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353" name="Google Shape;353;p28"/>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4" name="Google Shape;354;p28"/>
          <p:cNvPicPr preferRelativeResize="0"/>
          <p:nvPr/>
        </p:nvPicPr>
        <p:blipFill>
          <a:blip r:embed="rId4">
            <a:alphaModFix/>
          </a:blip>
          <a:stretch>
            <a:fillRect/>
          </a:stretch>
        </p:blipFill>
        <p:spPr>
          <a:xfrm>
            <a:off x="3379050" y="583213"/>
            <a:ext cx="2224477" cy="4480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9"/>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Terima kasih!</a:t>
            </a:r>
            <a:endParaRPr/>
          </a:p>
        </p:txBody>
      </p:sp>
      <p:sp>
        <p:nvSpPr>
          <p:cNvPr id="360" name="Google Shape;360;p29"/>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pSp>
        <p:nvGrpSpPr>
          <p:cNvPr id="361" name="Google Shape;361;p29"/>
          <p:cNvGrpSpPr/>
          <p:nvPr/>
        </p:nvGrpSpPr>
        <p:grpSpPr>
          <a:xfrm>
            <a:off x="4066820" y="1553491"/>
            <a:ext cx="3159984" cy="2439109"/>
            <a:chOff x="3553042" y="1657806"/>
            <a:chExt cx="3461100" cy="2671532"/>
          </a:xfrm>
        </p:grpSpPr>
        <p:sp>
          <p:nvSpPr>
            <p:cNvPr id="362" name="Google Shape;362;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9"/>
          <p:cNvGrpSpPr/>
          <p:nvPr/>
        </p:nvGrpSpPr>
        <p:grpSpPr>
          <a:xfrm>
            <a:off x="3233614" y="3270029"/>
            <a:ext cx="833208" cy="1333220"/>
            <a:chOff x="9543736" y="4486132"/>
            <a:chExt cx="570300" cy="1135235"/>
          </a:xfrm>
        </p:grpSpPr>
        <p:sp>
          <p:nvSpPr>
            <p:cNvPr id="372" name="Google Shape;372;p2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6" name="Google Shape;376;p29"/>
          <p:cNvPicPr preferRelativeResize="0"/>
          <p:nvPr/>
        </p:nvPicPr>
        <p:blipFill>
          <a:blip r:embed="rId3">
            <a:alphaModFix/>
          </a:blip>
          <a:stretch>
            <a:fillRect/>
          </a:stretch>
        </p:blipFill>
        <p:spPr>
          <a:xfrm>
            <a:off x="4115162" y="1618757"/>
            <a:ext cx="3063300" cy="1718968"/>
          </a:xfrm>
          <a:prstGeom prst="rect">
            <a:avLst/>
          </a:prstGeom>
          <a:noFill/>
          <a:ln>
            <a:noFill/>
          </a:ln>
        </p:spPr>
      </p:pic>
      <p:grpSp>
        <p:nvGrpSpPr>
          <p:cNvPr id="377" name="Google Shape;377;p29"/>
          <p:cNvGrpSpPr/>
          <p:nvPr/>
        </p:nvGrpSpPr>
        <p:grpSpPr>
          <a:xfrm>
            <a:off x="6925780" y="2683241"/>
            <a:ext cx="1024386" cy="1522884"/>
            <a:chOff x="6505573" y="2745170"/>
            <a:chExt cx="1122000" cy="1668000"/>
          </a:xfrm>
        </p:grpSpPr>
        <p:sp>
          <p:nvSpPr>
            <p:cNvPr id="378" name="Google Shape;378;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2" name="Google Shape;382;p29"/>
          <p:cNvPicPr preferRelativeResize="0"/>
          <p:nvPr/>
        </p:nvPicPr>
        <p:blipFill>
          <a:blip r:embed="rId4">
            <a:alphaModFix/>
          </a:blip>
          <a:stretch>
            <a:fillRect/>
          </a:stretch>
        </p:blipFill>
        <p:spPr>
          <a:xfrm>
            <a:off x="7021359" y="2778075"/>
            <a:ext cx="833229" cy="1333200"/>
          </a:xfrm>
          <a:prstGeom prst="rect">
            <a:avLst/>
          </a:prstGeom>
          <a:noFill/>
          <a:ln>
            <a:noFill/>
          </a:ln>
        </p:spPr>
      </p:pic>
      <p:pic>
        <p:nvPicPr>
          <p:cNvPr id="383" name="Google Shape;383;p29"/>
          <p:cNvPicPr preferRelativeResize="0"/>
          <p:nvPr/>
        </p:nvPicPr>
        <p:blipFill>
          <a:blip r:embed="rId5">
            <a:alphaModFix/>
          </a:blip>
          <a:stretch>
            <a:fillRect/>
          </a:stretch>
        </p:blipFill>
        <p:spPr>
          <a:xfrm flipH="1">
            <a:off x="3293974" y="3331750"/>
            <a:ext cx="712501" cy="1209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30"/>
          <p:cNvSpPr txBox="1"/>
          <p:nvPr>
            <p:ph type="title"/>
          </p:nvPr>
        </p:nvSpPr>
        <p:spPr>
          <a:xfrm>
            <a:off x="5368125" y="22351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Sesi Simulasi</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18"/>
          <p:cNvSpPr txBox="1"/>
          <p:nvPr>
            <p:ph idx="4294967295" type="ctrTitle"/>
          </p:nvPr>
        </p:nvSpPr>
        <p:spPr>
          <a:xfrm>
            <a:off x="4403525" y="711825"/>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SMARTHOUSE</a:t>
            </a:r>
            <a:endParaRPr b="1"/>
          </a:p>
        </p:txBody>
      </p:sp>
      <p:sp>
        <p:nvSpPr>
          <p:cNvPr id="235" name="Google Shape;235;p18"/>
          <p:cNvSpPr txBox="1"/>
          <p:nvPr>
            <p:ph idx="4294967295" type="subTitle"/>
          </p:nvPr>
        </p:nvSpPr>
        <p:spPr>
          <a:xfrm>
            <a:off x="3396400" y="3242650"/>
            <a:ext cx="5618700" cy="12303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1600"/>
              </a:spcAft>
              <a:buNone/>
            </a:pPr>
            <a:r>
              <a:rPr b="1" lang="id">
                <a:solidFill>
                  <a:srgbClr val="FFFFFF"/>
                </a:solidFill>
                <a:highlight>
                  <a:srgbClr val="000000"/>
                </a:highlight>
              </a:rPr>
              <a:t>Sistem rumah cerdas (Smart Home ) adalah sebuah sistem aplikasi yang merupakan gabungan antara teknologi dan pelayanan yang dikhususkan pada lingkungan rumah dengan fungsi tertentu yang bertujuan untuk meningkatkan efisiensi, kenyamanan, dan keamanan penghuninya. Sistem Smarthome biasanya terdiri dari perangkat kontrol, monitoring, dan otomatisasi beberapa perangkat atau peralatan rumah yang saling berinteraksi dan dapat diakses melalui sebuah smartphone</a:t>
            </a:r>
            <a:endParaRPr b="1">
              <a:solidFill>
                <a:srgbClr val="FFFFFF"/>
              </a:solidFill>
              <a:highlight>
                <a:srgbClr val="000000"/>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Daftar Isi</a:t>
            </a:r>
            <a:endParaRPr sz="2400">
              <a:solidFill>
                <a:srgbClr val="FFFFFF"/>
              </a:solidFill>
              <a:latin typeface="Montserrat"/>
              <a:ea typeface="Montserrat"/>
              <a:cs typeface="Montserrat"/>
              <a:sym typeface="Montserrat"/>
            </a:endParaRPr>
          </a:p>
        </p:txBody>
      </p:sp>
      <p:sp>
        <p:nvSpPr>
          <p:cNvPr id="241" name="Google Shape;241;p19"/>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d">
                <a:solidFill>
                  <a:srgbClr val="FFFFFF"/>
                </a:solidFill>
                <a:latin typeface="Montserrat"/>
                <a:ea typeface="Montserrat"/>
                <a:cs typeface="Montserrat"/>
                <a:sym typeface="Montserrat"/>
              </a:rPr>
              <a:t>Latar Belakang</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d">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Tujuan project</a:t>
            </a:r>
            <a:endParaRPr sz="1800">
              <a:solidFill>
                <a:srgbClr val="FFFFFF"/>
              </a:solidFill>
              <a:latin typeface="Average"/>
              <a:ea typeface="Average"/>
              <a:cs typeface="Average"/>
              <a:sym typeface="Average"/>
            </a:endParaRPr>
          </a:p>
          <a:p>
            <a:pPr indent="0" lvl="0" marL="0" rtl="0" algn="l">
              <a:spcBef>
                <a:spcPts val="900"/>
              </a:spcBef>
              <a:spcAft>
                <a:spcPts val="0"/>
              </a:spcAft>
              <a:buNone/>
            </a:pPr>
            <a:r>
              <a:rPr lang="id">
                <a:solidFill>
                  <a:srgbClr val="FFFFFF"/>
                </a:solidFill>
                <a:latin typeface="Montserrat"/>
                <a:ea typeface="Montserrat"/>
                <a:cs typeface="Montserrat"/>
                <a:sym typeface="Montserrat"/>
              </a:rPr>
              <a:t>Manfaat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d">
                <a:solidFill>
                  <a:srgbClr val="FFFFFF"/>
                </a:solidFill>
                <a:latin typeface="Montserrat"/>
                <a:ea typeface="Montserrat"/>
                <a:cs typeface="Montserrat"/>
                <a:sym typeface="Montserrat"/>
              </a:rPr>
              <a:t>Layout</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id">
                <a:solidFill>
                  <a:srgbClr val="FFFFFF"/>
                </a:solidFill>
                <a:latin typeface="Montserrat"/>
                <a:ea typeface="Montserrat"/>
                <a:cs typeface="Montserrat"/>
                <a:sym typeface="Montserrat"/>
              </a:rPr>
              <a:t>Simulasi</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900"/>
              </a:spcAft>
              <a:buNone/>
            </a:pPr>
            <a:r>
              <a:t/>
            </a:r>
            <a:endParaRPr sz="1800">
              <a:solidFill>
                <a:srgbClr val="FFFFFF"/>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Latar Belakang</a:t>
            </a:r>
            <a:endParaRPr b="1"/>
          </a:p>
        </p:txBody>
      </p:sp>
      <p:sp>
        <p:nvSpPr>
          <p:cNvPr id="247" name="Google Shape;247;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d"/>
              <a:t>Saat ini kebutuhan manusia akan energi listrik sangat tinggi. Untuk menghemat pemakaian energi listrik saat ini banyak rumah yang menerapkan teknologi </a:t>
            </a:r>
            <a:r>
              <a:rPr b="1" i="1" lang="id"/>
              <a:t>Smart house </a:t>
            </a:r>
            <a:r>
              <a:rPr b="1" lang="id"/>
              <a:t>yang bertujuan untuk mengefisiensikan pemakaian listrik di rumah. Pada sistem </a:t>
            </a:r>
            <a:r>
              <a:rPr b="1" i="1" lang="id"/>
              <a:t>smart house </a:t>
            </a:r>
            <a:r>
              <a:rPr b="1" lang="id"/>
              <a:t>pengguna bisa mengatur sistem  kerja dari semua device yang terhubung ke aplikasi. Oleh sebab itu ini akan mempermudah pengguna </a:t>
            </a:r>
            <a:r>
              <a:rPr b="1" lang="id"/>
              <a:t>dalam mengontrol device dan mengendalikan secara otomatis.</a:t>
            </a:r>
            <a:endParaRPr b="1">
              <a:latin typeface="Arial"/>
              <a:ea typeface="Arial"/>
              <a:cs typeface="Arial"/>
              <a:sym typeface="Arial"/>
            </a:endParaRPr>
          </a:p>
          <a:p>
            <a:pPr indent="0" lvl="0" marL="0" rtl="0" algn="just">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Tujuan project</a:t>
            </a:r>
            <a:endParaRPr b="1"/>
          </a:p>
        </p:txBody>
      </p:sp>
      <p:sp>
        <p:nvSpPr>
          <p:cNvPr id="253" name="Google Shape;253;p21"/>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id"/>
              <a:t>Menghasilkan suatu aplikasi yang bertujuan mempermudah penghuni rumah untuk menghidupkan device seperti lampu, kipas, ac, dan jendela,  dimana device tersebut terhubung ke aplikasi smartphone android.</a:t>
            </a:r>
            <a:endParaRPr b="1">
              <a:latin typeface="Arial"/>
              <a:ea typeface="Arial"/>
              <a:cs typeface="Arial"/>
              <a:sym typeface="Arial"/>
            </a:endParaRPr>
          </a:p>
          <a:p>
            <a:pPr indent="0" lvl="0" marL="0" rtl="0" algn="just">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Manfaat</a:t>
            </a:r>
            <a:endParaRPr b="1"/>
          </a:p>
        </p:txBody>
      </p:sp>
      <p:sp>
        <p:nvSpPr>
          <p:cNvPr id="259" name="Google Shape;259;p22"/>
          <p:cNvSpPr txBox="1"/>
          <p:nvPr>
            <p:ph idx="1" type="body"/>
          </p:nvPr>
        </p:nvSpPr>
        <p:spPr>
          <a:xfrm>
            <a:off x="4018025" y="1567550"/>
            <a:ext cx="4318500" cy="23460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SzPts val="1300"/>
              <a:buAutoNum type="arabicPeriod"/>
            </a:pPr>
            <a:r>
              <a:rPr b="1" lang="id"/>
              <a:t>Meningkatkan efisiensi, kenyamanan, dan keamanan karena segala aktivitas device dapat dipantau langsung meskipun  diluar jangkauan</a:t>
            </a:r>
            <a:endParaRPr b="1"/>
          </a:p>
          <a:p>
            <a:pPr indent="-311150" lvl="0" marL="457200" rtl="0" algn="just">
              <a:spcBef>
                <a:spcPts val="0"/>
              </a:spcBef>
              <a:spcAft>
                <a:spcPts val="0"/>
              </a:spcAft>
              <a:buSzPts val="1300"/>
              <a:buAutoNum type="arabicPeriod"/>
            </a:pPr>
            <a:r>
              <a:rPr b="1" lang="id"/>
              <a:t>Mengurangi resiko terjadinya tersengat arus listrik, karena tidak langsung berhubungan dengan stop kontak</a:t>
            </a:r>
            <a:endParaRPr b="1"/>
          </a:p>
          <a:p>
            <a:pPr indent="-311150" lvl="0" marL="457200" rtl="0" algn="just">
              <a:spcBef>
                <a:spcPts val="0"/>
              </a:spcBef>
              <a:spcAft>
                <a:spcPts val="0"/>
              </a:spcAft>
              <a:buSzPts val="1300"/>
              <a:buAutoNum type="arabicPeriod"/>
            </a:pPr>
            <a:r>
              <a:rPr b="1" lang="id"/>
              <a:t>Dapat menghemat pemakaian listrik</a:t>
            </a:r>
            <a:endParaRPr b="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3"/>
          <p:cNvSpPr txBox="1"/>
          <p:nvPr>
            <p:ph idx="2" type="title"/>
          </p:nvPr>
        </p:nvSpPr>
        <p:spPr>
          <a:xfrm>
            <a:off x="1311475" y="19394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265" name="Google Shape;265;p23"/>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Tampilan Login Aplikasi</a:t>
            </a:r>
            <a:endParaRPr/>
          </a:p>
        </p:txBody>
      </p:sp>
      <p:sp>
        <p:nvSpPr>
          <p:cNvPr id="266" name="Google Shape;266;p23"/>
          <p:cNvSpPr txBox="1"/>
          <p:nvPr>
            <p:ph idx="1" type="body"/>
          </p:nvPr>
        </p:nvSpPr>
        <p:spPr>
          <a:xfrm>
            <a:off x="5874275" y="1571450"/>
            <a:ext cx="2844900" cy="35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1400"/>
              <a:t>Username</a:t>
            </a:r>
            <a:endParaRPr sz="1400"/>
          </a:p>
        </p:txBody>
      </p:sp>
      <p:grpSp>
        <p:nvGrpSpPr>
          <p:cNvPr id="267" name="Google Shape;267;p23"/>
          <p:cNvGrpSpPr/>
          <p:nvPr/>
        </p:nvGrpSpPr>
        <p:grpSpPr>
          <a:xfrm>
            <a:off x="3735320" y="1050307"/>
            <a:ext cx="1662185" cy="3304690"/>
            <a:chOff x="3983627" y="1676395"/>
            <a:chExt cx="1449538" cy="2881914"/>
          </a:xfrm>
        </p:grpSpPr>
        <p:sp>
          <p:nvSpPr>
            <p:cNvPr id="268" name="Google Shape;268;p23"/>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71" name="Google Shape;271;p23"/>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272" name="Google Shape;272;p23"/>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3" name="Google Shape;273;p23"/>
          <p:cNvPicPr preferRelativeResize="0"/>
          <p:nvPr/>
        </p:nvPicPr>
        <p:blipFill rotWithShape="1">
          <a:blip r:embed="rId4">
            <a:alphaModFix/>
          </a:blip>
          <a:srcRect b="0" l="4866" r="4512" t="0"/>
          <a:stretch/>
        </p:blipFill>
        <p:spPr>
          <a:xfrm>
            <a:off x="3492425" y="673651"/>
            <a:ext cx="2169037" cy="4299698"/>
          </a:xfrm>
          <a:prstGeom prst="rect">
            <a:avLst/>
          </a:prstGeom>
          <a:noFill/>
          <a:ln>
            <a:noFill/>
          </a:ln>
        </p:spPr>
      </p:pic>
      <p:cxnSp>
        <p:nvCxnSpPr>
          <p:cNvPr id="274" name="Google Shape;274;p23"/>
          <p:cNvCxnSpPr>
            <a:endCxn id="266" idx="1"/>
          </p:cNvCxnSpPr>
          <p:nvPr/>
        </p:nvCxnSpPr>
        <p:spPr>
          <a:xfrm flipH="1" rot="10800000">
            <a:off x="5003675" y="1748150"/>
            <a:ext cx="870600" cy="921600"/>
          </a:xfrm>
          <a:prstGeom prst="straightConnector1">
            <a:avLst/>
          </a:prstGeom>
          <a:noFill/>
          <a:ln cap="flat" cmpd="sng" w="9525">
            <a:solidFill>
              <a:srgbClr val="000000"/>
            </a:solidFill>
            <a:prstDash val="solid"/>
            <a:round/>
            <a:headEnd len="med" w="med" type="none"/>
            <a:tailEnd len="med" w="med" type="stealth"/>
          </a:ln>
        </p:spPr>
      </p:cxnSp>
      <p:sp>
        <p:nvSpPr>
          <p:cNvPr id="275" name="Google Shape;275;p23"/>
          <p:cNvSpPr txBox="1"/>
          <p:nvPr/>
        </p:nvSpPr>
        <p:spPr>
          <a:xfrm>
            <a:off x="152400" y="152400"/>
            <a:ext cx="3000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sz="1100">
                <a:solidFill>
                  <a:schemeClr val="dk1"/>
                </a:solidFill>
                <a:latin typeface="Lato"/>
                <a:ea typeface="Lato"/>
                <a:cs typeface="Lato"/>
                <a:sym typeface="Lato"/>
              </a:rPr>
              <a:t>Meminta Username</a:t>
            </a:r>
            <a:endParaRPr/>
          </a:p>
        </p:txBody>
      </p:sp>
      <p:sp>
        <p:nvSpPr>
          <p:cNvPr id="276" name="Google Shape;276;p23"/>
          <p:cNvSpPr txBox="1"/>
          <p:nvPr/>
        </p:nvSpPr>
        <p:spPr>
          <a:xfrm>
            <a:off x="6001475" y="2739475"/>
            <a:ext cx="2725500" cy="3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Lato"/>
                <a:ea typeface="Lato"/>
                <a:cs typeface="Lato"/>
                <a:sym typeface="Lato"/>
              </a:rPr>
              <a:t>Password</a:t>
            </a:r>
            <a:endParaRPr>
              <a:latin typeface="Lato"/>
              <a:ea typeface="Lato"/>
              <a:cs typeface="Lato"/>
              <a:sym typeface="Lato"/>
            </a:endParaRPr>
          </a:p>
        </p:txBody>
      </p:sp>
      <p:cxnSp>
        <p:nvCxnSpPr>
          <p:cNvPr id="277" name="Google Shape;277;p23"/>
          <p:cNvCxnSpPr>
            <a:endCxn id="276" idx="1"/>
          </p:cNvCxnSpPr>
          <p:nvPr/>
        </p:nvCxnSpPr>
        <p:spPr>
          <a:xfrm flipH="1" rot="10800000">
            <a:off x="5185475" y="2914225"/>
            <a:ext cx="816000" cy="62700"/>
          </a:xfrm>
          <a:prstGeom prst="straightConnector1">
            <a:avLst/>
          </a:prstGeom>
          <a:noFill/>
          <a:ln cap="flat" cmpd="sng" w="9525">
            <a:solidFill>
              <a:srgbClr val="000000"/>
            </a:solidFill>
            <a:prstDash val="solid"/>
            <a:round/>
            <a:headEnd len="med" w="med" type="none"/>
            <a:tailEnd len="med" w="med" type="triangle"/>
          </a:ln>
        </p:spPr>
      </p:cxnSp>
      <p:cxnSp>
        <p:nvCxnSpPr>
          <p:cNvPr id="278" name="Google Shape;278;p23"/>
          <p:cNvCxnSpPr/>
          <p:nvPr/>
        </p:nvCxnSpPr>
        <p:spPr>
          <a:xfrm>
            <a:off x="4849975" y="3382400"/>
            <a:ext cx="1272000" cy="84000"/>
          </a:xfrm>
          <a:prstGeom prst="straightConnector1">
            <a:avLst/>
          </a:prstGeom>
          <a:noFill/>
          <a:ln cap="flat" cmpd="sng" w="9525">
            <a:solidFill>
              <a:srgbClr val="000000"/>
            </a:solidFill>
            <a:prstDash val="solid"/>
            <a:round/>
            <a:headEnd len="med" w="med" type="none"/>
            <a:tailEnd len="med" w="med" type="triangle"/>
          </a:ln>
        </p:spPr>
      </p:cxnSp>
      <p:sp>
        <p:nvSpPr>
          <p:cNvPr id="279" name="Google Shape;279;p23"/>
          <p:cNvSpPr txBox="1"/>
          <p:nvPr/>
        </p:nvSpPr>
        <p:spPr>
          <a:xfrm>
            <a:off x="6183175" y="3284600"/>
            <a:ext cx="1789200" cy="27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Lato"/>
                <a:ea typeface="Lato"/>
                <a:cs typeface="Lato"/>
                <a:sym typeface="Lato"/>
              </a:rPr>
              <a:t>Submit Login</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idx="2" type="title"/>
          </p:nvPr>
        </p:nvSpPr>
        <p:spPr>
          <a:xfrm>
            <a:off x="1297500" y="263815"/>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285" name="Google Shape;285;p24"/>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Tampilan Menu aplikasi</a:t>
            </a:r>
            <a:endParaRPr/>
          </a:p>
        </p:txBody>
      </p:sp>
      <p:sp>
        <p:nvSpPr>
          <p:cNvPr id="286" name="Google Shape;286;p24"/>
          <p:cNvSpPr txBox="1"/>
          <p:nvPr>
            <p:ph idx="1" type="body"/>
          </p:nvPr>
        </p:nvSpPr>
        <p:spPr>
          <a:xfrm>
            <a:off x="6149825" y="1924850"/>
            <a:ext cx="2844900" cy="409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sz="1400"/>
              <a:t>Tombol Lampu</a:t>
            </a:r>
            <a:endParaRPr sz="1400"/>
          </a:p>
        </p:txBody>
      </p:sp>
      <p:grpSp>
        <p:nvGrpSpPr>
          <p:cNvPr id="287" name="Google Shape;287;p24"/>
          <p:cNvGrpSpPr/>
          <p:nvPr/>
        </p:nvGrpSpPr>
        <p:grpSpPr>
          <a:xfrm>
            <a:off x="3735320" y="1050307"/>
            <a:ext cx="1662185" cy="3304690"/>
            <a:chOff x="3983627" y="1676395"/>
            <a:chExt cx="1449538" cy="2881914"/>
          </a:xfrm>
        </p:grpSpPr>
        <p:sp>
          <p:nvSpPr>
            <p:cNvPr id="288" name="Google Shape;288;p24"/>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1" name="Google Shape;291;p24"/>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292" name="Google Shape;292;p24"/>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24"/>
          <p:cNvPicPr preferRelativeResize="0"/>
          <p:nvPr/>
        </p:nvPicPr>
        <p:blipFill>
          <a:blip r:embed="rId4">
            <a:alphaModFix/>
          </a:blip>
          <a:stretch>
            <a:fillRect/>
          </a:stretch>
        </p:blipFill>
        <p:spPr>
          <a:xfrm>
            <a:off x="3442102" y="774734"/>
            <a:ext cx="2078425" cy="4256741"/>
          </a:xfrm>
          <a:prstGeom prst="rect">
            <a:avLst/>
          </a:prstGeom>
          <a:noFill/>
          <a:ln>
            <a:noFill/>
          </a:ln>
        </p:spPr>
      </p:pic>
      <p:sp>
        <p:nvSpPr>
          <p:cNvPr id="294" name="Google Shape;294;p24"/>
          <p:cNvSpPr txBox="1"/>
          <p:nvPr/>
        </p:nvSpPr>
        <p:spPr>
          <a:xfrm>
            <a:off x="152400" y="152400"/>
            <a:ext cx="3000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sz="1100">
                <a:solidFill>
                  <a:schemeClr val="dk1"/>
                </a:solidFill>
                <a:latin typeface="Lato"/>
                <a:ea typeface="Lato"/>
                <a:cs typeface="Lato"/>
                <a:sym typeface="Lato"/>
              </a:rPr>
              <a:t>Tombol Lampu</a:t>
            </a:r>
            <a:endParaRPr/>
          </a:p>
        </p:txBody>
      </p:sp>
      <p:sp>
        <p:nvSpPr>
          <p:cNvPr id="295" name="Google Shape;295;p24"/>
          <p:cNvSpPr txBox="1"/>
          <p:nvPr/>
        </p:nvSpPr>
        <p:spPr>
          <a:xfrm>
            <a:off x="152400" y="152400"/>
            <a:ext cx="30000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sz="1100">
                <a:solidFill>
                  <a:schemeClr val="dk1"/>
                </a:solidFill>
                <a:latin typeface="Lato"/>
                <a:ea typeface="Lato"/>
                <a:cs typeface="Lato"/>
                <a:sym typeface="Lato"/>
              </a:rPr>
              <a:t>Tombol Lampu</a:t>
            </a:r>
            <a:endParaRPr/>
          </a:p>
        </p:txBody>
      </p:sp>
      <p:sp>
        <p:nvSpPr>
          <p:cNvPr id="296" name="Google Shape;296;p24"/>
          <p:cNvSpPr txBox="1"/>
          <p:nvPr/>
        </p:nvSpPr>
        <p:spPr>
          <a:xfrm>
            <a:off x="6149825" y="2613675"/>
            <a:ext cx="20784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Lato"/>
                <a:ea typeface="Lato"/>
                <a:cs typeface="Lato"/>
                <a:sym typeface="Lato"/>
              </a:rPr>
              <a:t>Tombol Jendela</a:t>
            </a:r>
            <a:endParaRPr>
              <a:latin typeface="Lato"/>
              <a:ea typeface="Lato"/>
              <a:cs typeface="Lato"/>
              <a:sym typeface="Lato"/>
            </a:endParaRPr>
          </a:p>
        </p:txBody>
      </p:sp>
      <p:sp>
        <p:nvSpPr>
          <p:cNvPr id="297" name="Google Shape;297;p24"/>
          <p:cNvSpPr txBox="1"/>
          <p:nvPr/>
        </p:nvSpPr>
        <p:spPr>
          <a:xfrm>
            <a:off x="6191775" y="3312525"/>
            <a:ext cx="20364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Lato"/>
                <a:ea typeface="Lato"/>
                <a:cs typeface="Lato"/>
                <a:sym typeface="Lato"/>
              </a:rPr>
              <a:t>Tombol AC</a:t>
            </a:r>
            <a:endParaRPr>
              <a:latin typeface="Lato"/>
              <a:ea typeface="Lato"/>
              <a:cs typeface="Lato"/>
              <a:sym typeface="Lato"/>
            </a:endParaRPr>
          </a:p>
        </p:txBody>
      </p:sp>
      <p:sp>
        <p:nvSpPr>
          <p:cNvPr id="298" name="Google Shape;298;p24"/>
          <p:cNvSpPr txBox="1"/>
          <p:nvPr/>
        </p:nvSpPr>
        <p:spPr>
          <a:xfrm>
            <a:off x="6240675" y="3883625"/>
            <a:ext cx="1938600" cy="40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Lato"/>
                <a:ea typeface="Lato"/>
                <a:cs typeface="Lato"/>
                <a:sym typeface="Lato"/>
              </a:rPr>
              <a:t>Tombol Kipas Angin</a:t>
            </a:r>
            <a:endParaRPr>
              <a:latin typeface="Lato"/>
              <a:ea typeface="Lato"/>
              <a:cs typeface="Lato"/>
              <a:sym typeface="Lato"/>
            </a:endParaRPr>
          </a:p>
        </p:txBody>
      </p:sp>
      <p:cxnSp>
        <p:nvCxnSpPr>
          <p:cNvPr id="299" name="Google Shape;299;p24"/>
          <p:cNvCxnSpPr>
            <a:endCxn id="286" idx="1"/>
          </p:cNvCxnSpPr>
          <p:nvPr/>
        </p:nvCxnSpPr>
        <p:spPr>
          <a:xfrm flipH="1" rot="10800000">
            <a:off x="4430525" y="2129450"/>
            <a:ext cx="1719300" cy="78900"/>
          </a:xfrm>
          <a:prstGeom prst="straightConnector1">
            <a:avLst/>
          </a:prstGeom>
          <a:noFill/>
          <a:ln cap="flat" cmpd="sng" w="9525">
            <a:solidFill>
              <a:srgbClr val="000000"/>
            </a:solidFill>
            <a:prstDash val="solid"/>
            <a:round/>
            <a:headEnd len="med" w="med" type="none"/>
            <a:tailEnd len="med" w="med" type="triangle"/>
          </a:ln>
        </p:spPr>
      </p:cxnSp>
      <p:cxnSp>
        <p:nvCxnSpPr>
          <p:cNvPr id="300" name="Google Shape;300;p24"/>
          <p:cNvCxnSpPr/>
          <p:nvPr/>
        </p:nvCxnSpPr>
        <p:spPr>
          <a:xfrm>
            <a:off x="4486575" y="2753450"/>
            <a:ext cx="1663200" cy="23400"/>
          </a:xfrm>
          <a:prstGeom prst="straightConnector1">
            <a:avLst/>
          </a:prstGeom>
          <a:noFill/>
          <a:ln cap="flat" cmpd="sng" w="9525">
            <a:solidFill>
              <a:srgbClr val="000000"/>
            </a:solidFill>
            <a:prstDash val="solid"/>
            <a:round/>
            <a:headEnd len="med" w="med" type="none"/>
            <a:tailEnd len="med" w="med" type="triangle"/>
          </a:ln>
        </p:spPr>
      </p:cxnSp>
      <p:cxnSp>
        <p:nvCxnSpPr>
          <p:cNvPr id="301" name="Google Shape;301;p24"/>
          <p:cNvCxnSpPr>
            <a:endCxn id="297" idx="1"/>
          </p:cNvCxnSpPr>
          <p:nvPr/>
        </p:nvCxnSpPr>
        <p:spPr>
          <a:xfrm>
            <a:off x="4836075" y="3326625"/>
            <a:ext cx="1355700" cy="153600"/>
          </a:xfrm>
          <a:prstGeom prst="straightConnector1">
            <a:avLst/>
          </a:prstGeom>
          <a:noFill/>
          <a:ln cap="flat" cmpd="sng" w="9525">
            <a:solidFill>
              <a:srgbClr val="000000"/>
            </a:solidFill>
            <a:prstDash val="solid"/>
            <a:round/>
            <a:headEnd len="med" w="med" type="none"/>
            <a:tailEnd len="med" w="med" type="triangle"/>
          </a:ln>
        </p:spPr>
      </p:cxnSp>
      <p:cxnSp>
        <p:nvCxnSpPr>
          <p:cNvPr id="302" name="Google Shape;302;p24"/>
          <p:cNvCxnSpPr>
            <a:endCxn id="298" idx="1"/>
          </p:cNvCxnSpPr>
          <p:nvPr/>
        </p:nvCxnSpPr>
        <p:spPr>
          <a:xfrm>
            <a:off x="4836075" y="3976625"/>
            <a:ext cx="1404600" cy="111600"/>
          </a:xfrm>
          <a:prstGeom prst="straightConnector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5"/>
          <p:cNvSpPr txBox="1"/>
          <p:nvPr>
            <p:ph idx="2" type="title"/>
          </p:nvPr>
        </p:nvSpPr>
        <p:spPr>
          <a:xfrm>
            <a:off x="1297500" y="23584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sz="2000"/>
              <a:t>LAYOUT APLIKASI</a:t>
            </a:r>
            <a:endParaRPr b="1" sz="2000"/>
          </a:p>
        </p:txBody>
      </p:sp>
      <p:sp>
        <p:nvSpPr>
          <p:cNvPr id="308" name="Google Shape;308;p25"/>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Tampilan Device Lampu</a:t>
            </a:r>
            <a:endParaRPr/>
          </a:p>
        </p:txBody>
      </p:sp>
      <p:grpSp>
        <p:nvGrpSpPr>
          <p:cNvPr id="309" name="Google Shape;309;p25"/>
          <p:cNvGrpSpPr/>
          <p:nvPr/>
        </p:nvGrpSpPr>
        <p:grpSpPr>
          <a:xfrm>
            <a:off x="3735320" y="1050307"/>
            <a:ext cx="1662185" cy="3304690"/>
            <a:chOff x="3983627" y="1676395"/>
            <a:chExt cx="1449538" cy="2881914"/>
          </a:xfrm>
        </p:grpSpPr>
        <p:sp>
          <p:nvSpPr>
            <p:cNvPr id="310" name="Google Shape;310;p25"/>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3" name="Google Shape;313;p25"/>
          <p:cNvPicPr preferRelativeResize="0"/>
          <p:nvPr/>
        </p:nvPicPr>
        <p:blipFill rotWithShape="1">
          <a:blip r:embed="rId3">
            <a:alphaModFix/>
          </a:blip>
          <a:srcRect b="24455" l="37035" r="37029" t="24455"/>
          <a:stretch/>
        </p:blipFill>
        <p:spPr>
          <a:xfrm>
            <a:off x="3735424" y="1050131"/>
            <a:ext cx="1659300" cy="2833500"/>
          </a:xfrm>
          <a:prstGeom prst="round2SameRect">
            <a:avLst>
              <a:gd fmla="val 4129" name="adj1"/>
              <a:gd fmla="val 0" name="adj2"/>
            </a:avLst>
          </a:prstGeom>
          <a:noFill/>
          <a:ln>
            <a:noFill/>
          </a:ln>
        </p:spPr>
      </p:pic>
      <p:sp>
        <p:nvSpPr>
          <p:cNvPr id="314" name="Google Shape;314;p25"/>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5" name="Google Shape;315;p25"/>
          <p:cNvPicPr preferRelativeResize="0"/>
          <p:nvPr/>
        </p:nvPicPr>
        <p:blipFill>
          <a:blip r:embed="rId4">
            <a:alphaModFix/>
          </a:blip>
          <a:stretch>
            <a:fillRect/>
          </a:stretch>
        </p:blipFill>
        <p:spPr>
          <a:xfrm>
            <a:off x="3529562" y="746750"/>
            <a:ext cx="2094750" cy="4244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